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1" r:id="rId5"/>
    <p:sldId id="258" r:id="rId6"/>
    <p:sldId id="260" r:id="rId7"/>
    <p:sldId id="261" r:id="rId8"/>
    <p:sldId id="263" r:id="rId9"/>
    <p:sldId id="262" r:id="rId10"/>
    <p:sldId id="272" r:id="rId11"/>
    <p:sldId id="273" r:id="rId12"/>
    <p:sldId id="264" r:id="rId13"/>
    <p:sldId id="274" r:id="rId14"/>
    <p:sldId id="275" r:id="rId15"/>
    <p:sldId id="265" r:id="rId16"/>
    <p:sldId id="276" r:id="rId17"/>
    <p:sldId id="266" r:id="rId18"/>
    <p:sldId id="267" r:id="rId19"/>
    <p:sldId id="268" r:id="rId20"/>
    <p:sldId id="277" r:id="rId21"/>
    <p:sldId id="270" r:id="rId22"/>
    <p:sldId id="269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7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50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88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75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62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93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45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69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50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58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D8E01-5FB1-430F-A4F7-791EBB0D7D99}" type="datetimeFigureOut">
              <a:rPr lang="pt-BR" smtClean="0"/>
              <a:t>18/08/2012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4D8E-7EE8-47D3-97D4-1430094BB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04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ELABORAÇÃO DE PROJETOS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Dorival Brito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78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836712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É </a:t>
            </a:r>
            <a:r>
              <a:rPr lang="pt-BR" sz="2400" dirty="0"/>
              <a:t>importante distinguir dois tipos de objetivos: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-      </a:t>
            </a:r>
            <a:r>
              <a:rPr lang="pt-BR" sz="2400" b="1" dirty="0"/>
              <a:t>Objetivo Geral:</a:t>
            </a:r>
            <a:r>
              <a:rPr lang="pt-BR" sz="2400" dirty="0"/>
              <a:t> Corresponde ao produto final que o projeto quer atingir. Deve expressar o que se quer alcançar na região a longo prazo, ultrapassando inclusive o tempo de duração do projeto. O projeto não pode ser visto como fim em si mesmo, mas como um meio para alcançar um fim maior. 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0942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76672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/>
          </a:p>
          <a:p>
            <a:r>
              <a:rPr lang="pt-BR" sz="2400" dirty="0"/>
              <a:t>-     </a:t>
            </a:r>
            <a:r>
              <a:rPr lang="pt-BR" sz="2400" b="1" dirty="0"/>
              <a:t>Objetivos específicos:</a:t>
            </a:r>
            <a:r>
              <a:rPr lang="pt-BR" sz="2400" dirty="0"/>
              <a:t> </a:t>
            </a:r>
            <a:r>
              <a:rPr lang="pt-BR" sz="2400" dirty="0" smtClean="0"/>
              <a:t> Corresponde </a:t>
            </a:r>
            <a:r>
              <a:rPr lang="pt-BR" sz="2400" dirty="0"/>
              <a:t>às ações que se propõe a executar dentro de um determinado período de tempo. Também podem ser chamados de resultados esperados e devem se realizar até o final do projeto. </a:t>
            </a:r>
          </a:p>
        </p:txBody>
      </p:sp>
    </p:spTree>
    <p:extLst>
      <p:ext uri="{BB962C8B-B14F-4D97-AF65-F5344CB8AC3E}">
        <p14:creationId xmlns:p14="http://schemas.microsoft.com/office/powerpoint/2010/main" val="64488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  </a:t>
            </a:r>
            <a:r>
              <a:rPr lang="pt-BR" sz="2400" b="1" dirty="0"/>
              <a:t> </a:t>
            </a:r>
            <a:r>
              <a:rPr lang="pt-BR" sz="2400" b="1" dirty="0" smtClean="0"/>
              <a:t>d</a:t>
            </a:r>
            <a:r>
              <a:rPr lang="pt-BR" sz="2400" b="1" dirty="0"/>
              <a:t>) Metas </a:t>
            </a:r>
            <a:endParaRPr lang="pt-BR" sz="2400" b="1" dirty="0" smtClean="0"/>
          </a:p>
          <a:p>
            <a:endParaRPr lang="pt-BR" sz="2400" dirty="0"/>
          </a:p>
          <a:p>
            <a:r>
              <a:rPr lang="pt-BR" sz="2400" b="1" dirty="0"/>
              <a:t>      </a:t>
            </a:r>
            <a:r>
              <a:rPr lang="pt-BR" sz="2400" dirty="0"/>
              <a:t>A metas, que muitas vezes são confundidas com os objetivos específicos, são os resultados parciais a serem atingidos e neste caso podem e devem ser bastante concretos expressando quantidades e qualidades dos objetivos, ou QUANTO será feito. A definição de metas com elementos quantitativos e qualitativos é conveniente para avaliar os avanços. </a:t>
            </a:r>
          </a:p>
        </p:txBody>
      </p:sp>
    </p:spTree>
    <p:extLst>
      <p:ext uri="{BB962C8B-B14F-4D97-AF65-F5344CB8AC3E}">
        <p14:creationId xmlns:p14="http://schemas.microsoft.com/office/powerpoint/2010/main" val="3754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Ao </a:t>
            </a:r>
            <a:r>
              <a:rPr lang="pt-BR" sz="2400" dirty="0"/>
              <a:t>escrevermos uma meta, devemos nos perguntar: </a:t>
            </a:r>
            <a:endParaRPr lang="pt-BR" sz="2400" dirty="0" smtClean="0"/>
          </a:p>
          <a:p>
            <a:r>
              <a:rPr lang="pt-BR" sz="2400" dirty="0" smtClean="0"/>
              <a:t>O que </a:t>
            </a:r>
            <a:r>
              <a:rPr lang="pt-BR" sz="2400" dirty="0"/>
              <a:t>queremos?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Para </a:t>
            </a:r>
            <a:r>
              <a:rPr lang="pt-BR" sz="2400" dirty="0"/>
              <a:t>que o queremos?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Quando </a:t>
            </a:r>
            <a:r>
              <a:rPr lang="pt-BR" sz="2400" dirty="0"/>
              <a:t>o queremos?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Quando a meta se refere a um determinado setor da população ou a um determinado tipo de organização, devemos descreve-los adequadamente. Por exemplo, devemos informar a quantidade de pessoas que queremos atingir, o sexo, a idade e outras informações que esclareçam a quem estamos nos referindo. </a:t>
            </a:r>
          </a:p>
        </p:txBody>
      </p:sp>
    </p:spTree>
    <p:extLst>
      <p:ext uri="{BB962C8B-B14F-4D97-AF65-F5344CB8AC3E}">
        <p14:creationId xmlns:p14="http://schemas.microsoft.com/office/powerpoint/2010/main" val="361520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Cada </a:t>
            </a:r>
            <a:r>
              <a:rPr lang="pt-BR" sz="2400" dirty="0"/>
              <a:t>objetivo específico deve ter uma ou mais metas. Quanto melhor dimensionada estiver uma meta, mais fácil será definir os indicadores que permitirão evidenciar seu alcance.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Nem todas as instituições financiadoras exigem a descrição de objetivos específicos e metas separadamente. Algumas exigem uma forma ou outra. </a:t>
            </a:r>
          </a:p>
          <a:p>
            <a:r>
              <a:rPr lang="pt-BR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35010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  </a:t>
            </a:r>
            <a:r>
              <a:rPr lang="pt-BR" sz="2400" b="1" dirty="0" smtClean="0"/>
              <a:t>e</a:t>
            </a:r>
            <a:r>
              <a:rPr lang="pt-BR" sz="2400" b="1" dirty="0"/>
              <a:t>) Metodologia </a:t>
            </a:r>
            <a:endParaRPr lang="pt-BR" sz="2400" b="1" dirty="0" smtClean="0"/>
          </a:p>
          <a:p>
            <a:endParaRPr lang="pt-BR" sz="2400" dirty="0"/>
          </a:p>
          <a:p>
            <a:r>
              <a:rPr lang="pt-BR" sz="2400" b="1" dirty="0"/>
              <a:t>      </a:t>
            </a:r>
            <a:r>
              <a:rPr lang="pt-BR" sz="2400" dirty="0"/>
              <a:t>A metodologia deve descrever as formas e técnicas que serão utilizadas para executar o projeto.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 A especificação da metodologia do projeto é a que abrange número de itens, pois responde, a um só tempo, as questões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COM </a:t>
            </a:r>
            <a:r>
              <a:rPr lang="pt-BR" sz="2400" dirty="0"/>
              <a:t>QUE? </a:t>
            </a:r>
            <a:endParaRPr lang="pt-BR" sz="2400" dirty="0" smtClean="0"/>
          </a:p>
          <a:p>
            <a:r>
              <a:rPr lang="pt-BR" sz="2400" dirty="0" smtClean="0"/>
              <a:t>ONDE</a:t>
            </a:r>
            <a:r>
              <a:rPr lang="pt-BR" sz="2400" dirty="0"/>
              <a:t>? </a:t>
            </a:r>
            <a:endParaRPr lang="pt-BR" sz="2400" dirty="0" smtClean="0"/>
          </a:p>
          <a:p>
            <a:r>
              <a:rPr lang="pt-BR" sz="2400" dirty="0" smtClean="0"/>
              <a:t>COMO</a:t>
            </a:r>
            <a:r>
              <a:rPr lang="pt-BR" sz="2400" dirty="0"/>
              <a:t>? </a:t>
            </a:r>
            <a:endParaRPr lang="pt-BR" sz="2400" dirty="0" smtClean="0"/>
          </a:p>
          <a:p>
            <a:r>
              <a:rPr lang="pt-BR" sz="2400" dirty="0" smtClean="0"/>
              <a:t>QUANTO</a:t>
            </a:r>
            <a:r>
              <a:rPr lang="pt-BR" sz="2400" dirty="0"/>
              <a:t>? 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746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  </a:t>
            </a:r>
            <a:r>
              <a:rPr lang="pt-BR" sz="2400" dirty="0" smtClean="0"/>
              <a:t>A </a:t>
            </a:r>
            <a:r>
              <a:rPr lang="pt-BR" sz="2400" dirty="0"/>
              <a:t>Metodologia deve corresponder às seguintes questões: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a)      Como o projeto vai atingir seus objetivos?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b)      Como começarão as atividades?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c)      Como serão coordenadas e gerenciadas as atividades?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d)      Como e em que momentos haverá a participação e </a:t>
            </a:r>
            <a:r>
              <a:rPr lang="pt-BR" sz="2400" dirty="0" smtClean="0"/>
              <a:t>envolvimento </a:t>
            </a:r>
            <a:r>
              <a:rPr lang="pt-BR" sz="2400" dirty="0"/>
              <a:t>direto do grupo social?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Deve se descrever o tipo de atuação a ser desenvolvida: pesquisa, diagnóstico, intervenção ou outras; que procedimentos (métodos, técnicas e instrumentos, etc.) serão adotados e como será sua avaliação e divulgação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1432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7225" y="332656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É </a:t>
            </a:r>
            <a:r>
              <a:rPr lang="pt-BR" sz="2400" dirty="0"/>
              <a:t>importante pesquisar metodologias que foram empregadas em projetos semelhantes, verificando sua aplicabilidade e deficiências, e é sempre oportuno mencionar as referências bibliográficas.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Um projeto pode ser considerado bem elaborado quando tem metodologia bem definida e clara. É a metodologia que vai dar aos avaliadores/ </a:t>
            </a:r>
            <a:r>
              <a:rPr lang="pt-BR" sz="2400" dirty="0" err="1"/>
              <a:t>pareceristas</a:t>
            </a:r>
            <a:r>
              <a:rPr lang="pt-BR" sz="2400" dirty="0"/>
              <a:t>, a certeza de que os objetivos do projeto realmente tem condições de serem alcançados.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Portanto </a:t>
            </a:r>
            <a:r>
              <a:rPr lang="pt-BR" sz="2400" dirty="0"/>
              <a:t>este item deve merecer atenção especial por parte das instituições que elaborarem projetos.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Uma boa metodologia prevê três pontos fundamentais: a gestão participativa, o acompanhamento técnico sistemático e continuado e o desenvolvimento de ações de disseminação de informações e de conhecimentos entre a população envolvida. </a:t>
            </a:r>
          </a:p>
        </p:txBody>
      </p:sp>
    </p:spTree>
    <p:extLst>
      <p:ext uri="{BB962C8B-B14F-4D97-AF65-F5344CB8AC3E}">
        <p14:creationId xmlns:p14="http://schemas.microsoft.com/office/powerpoint/2010/main" val="230057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 </a:t>
            </a:r>
            <a:r>
              <a:rPr lang="pt-BR" sz="2400" b="1" dirty="0" smtClean="0"/>
              <a:t>f</a:t>
            </a:r>
            <a:r>
              <a:rPr lang="pt-BR" sz="2400" b="1" dirty="0"/>
              <a:t>) Cronograma</a:t>
            </a:r>
            <a:r>
              <a:rPr lang="pt-BR" sz="2400" dirty="0"/>
              <a:t> </a:t>
            </a:r>
          </a:p>
          <a:p>
            <a:r>
              <a:rPr lang="pt-BR" sz="2400" dirty="0"/>
              <a:t>      O cronograma responde a pergunta QUANDO?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Os projetos, como já foi comentado, são temporalmente bem definidos quando possuem datas de início e término preestabelecidas. As atividades que serão desenvolvidas devem se inserir neste lapso de tempo.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O cronograma é a disposição gráfica das épocas em que as atividades vão se dar e permite uma rápida visualização da </a:t>
            </a:r>
            <a:r>
              <a:rPr lang="pt-BR" sz="2400" dirty="0" smtClean="0"/>
              <a:t>sequência </a:t>
            </a:r>
            <a:r>
              <a:rPr lang="pt-BR" sz="2400" dirty="0"/>
              <a:t>em que devem acontecer. </a:t>
            </a:r>
          </a:p>
        </p:txBody>
      </p:sp>
    </p:spTree>
    <p:extLst>
      <p:ext uri="{BB962C8B-B14F-4D97-AF65-F5344CB8AC3E}">
        <p14:creationId xmlns:p14="http://schemas.microsoft.com/office/powerpoint/2010/main" val="228625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g</a:t>
            </a:r>
            <a:r>
              <a:rPr lang="pt-BR" sz="2400" b="1" dirty="0"/>
              <a:t>) Orçamento </a:t>
            </a:r>
            <a:endParaRPr lang="pt-BR" sz="2400" dirty="0"/>
          </a:p>
          <a:p>
            <a:r>
              <a:rPr lang="pt-BR" sz="2400" dirty="0"/>
              <a:t>      Respondendo à questão COM QUANTO? O orçamento é um resumo ou cronograma financeiro do projeto, no qual se indica como o que e quando serão gastos os recursos e de que fontes virão os recursos. Facilmente pode-se observar que existem diferentes tipos de despesas que podem ser agrupadas de forma homogênea como por exemplo: </a:t>
            </a:r>
            <a:endParaRPr lang="pt-BR" sz="2400" dirty="0" smtClean="0"/>
          </a:p>
          <a:p>
            <a:r>
              <a:rPr lang="pt-BR" sz="2400" dirty="0" smtClean="0"/>
              <a:t>material </a:t>
            </a:r>
            <a:r>
              <a:rPr lang="pt-BR" sz="2400" dirty="0"/>
              <a:t>de consumo; </a:t>
            </a:r>
            <a:endParaRPr lang="pt-BR" sz="2400" dirty="0" smtClean="0"/>
          </a:p>
          <a:p>
            <a:r>
              <a:rPr lang="pt-BR" sz="2400" dirty="0" smtClean="0"/>
              <a:t>custos </a:t>
            </a:r>
            <a:r>
              <a:rPr lang="pt-BR" sz="2400" dirty="0"/>
              <a:t>administrativos, equipe permanente; </a:t>
            </a:r>
            <a:endParaRPr lang="pt-BR" sz="2400" dirty="0" smtClean="0"/>
          </a:p>
          <a:p>
            <a:r>
              <a:rPr lang="pt-BR" sz="2400" dirty="0" smtClean="0"/>
              <a:t>serviços </a:t>
            </a:r>
            <a:r>
              <a:rPr lang="pt-BR" sz="2400" dirty="0"/>
              <a:t>de terceiros; </a:t>
            </a:r>
            <a:endParaRPr lang="pt-BR" sz="2400" dirty="0" smtClean="0"/>
          </a:p>
          <a:p>
            <a:r>
              <a:rPr lang="pt-BR" sz="2400" dirty="0" smtClean="0"/>
              <a:t>diárias </a:t>
            </a:r>
            <a:r>
              <a:rPr lang="pt-BR" sz="2400" dirty="0"/>
              <a:t>e hospedagem; </a:t>
            </a:r>
            <a:endParaRPr lang="pt-BR" sz="2400" dirty="0" smtClean="0"/>
          </a:p>
          <a:p>
            <a:r>
              <a:rPr lang="pt-BR" sz="2400" dirty="0" smtClean="0"/>
              <a:t>veículos</a:t>
            </a:r>
            <a:r>
              <a:rPr lang="pt-BR" sz="2400" dirty="0"/>
              <a:t>, </a:t>
            </a:r>
            <a:endParaRPr lang="pt-BR" sz="2400" dirty="0" smtClean="0"/>
          </a:p>
          <a:p>
            <a:r>
              <a:rPr lang="pt-BR" sz="2400" dirty="0" smtClean="0"/>
              <a:t>máquinas </a:t>
            </a:r>
            <a:r>
              <a:rPr lang="pt-BR" sz="2400" dirty="0"/>
              <a:t>e equipamentos; </a:t>
            </a:r>
            <a:endParaRPr lang="pt-BR" sz="2400" dirty="0" smtClean="0"/>
          </a:p>
          <a:p>
            <a:r>
              <a:rPr lang="pt-BR" sz="2400" dirty="0" smtClean="0"/>
              <a:t>obras </a:t>
            </a:r>
            <a:r>
              <a:rPr lang="pt-BR" sz="2400" dirty="0"/>
              <a:t>e instalações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401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ELABORAÇÃO DE PROJETOS</a:t>
            </a:r>
          </a:p>
          <a:p>
            <a:r>
              <a:rPr lang="pt-BR" sz="2400" dirty="0"/>
              <a:t>  </a:t>
            </a:r>
          </a:p>
          <a:p>
            <a:r>
              <a:rPr lang="pt-BR" sz="2400" b="1" dirty="0"/>
              <a:t>1 Conceito</a:t>
            </a:r>
          </a:p>
          <a:p>
            <a:r>
              <a:rPr lang="pt-BR" sz="2400" b="1" dirty="0"/>
              <a:t>      </a:t>
            </a:r>
            <a:r>
              <a:rPr lang="pt-BR" sz="2400" dirty="0"/>
              <a:t>“ Projeto é um empreendimento planejado que consiste num conjunto de atividades inter-relacionadas e coordenadas, com o fim de alcançar objetivos específicos dentro dos limites de um orçamento e de um período de tempo dados”. </a:t>
            </a:r>
          </a:p>
          <a:p>
            <a:r>
              <a:rPr lang="pt-BR" sz="2400" dirty="0"/>
              <a:t>      ( PROCHONW, </a:t>
            </a:r>
            <a:r>
              <a:rPr lang="pt-BR" sz="2400" dirty="0" err="1"/>
              <a:t>Schaffer</a:t>
            </a:r>
            <a:r>
              <a:rPr lang="pt-BR" sz="2400" dirty="0"/>
              <a:t>, 1999 apud ONU, 1984) </a:t>
            </a:r>
          </a:p>
          <a:p>
            <a:r>
              <a:rPr lang="pt-BR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3501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046332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No </a:t>
            </a:r>
            <a:r>
              <a:rPr lang="pt-BR" sz="2400" dirty="0"/>
              <a:t>orçamento as despesas devem ser descritas de forma agrupada, no entanto, as organizações financiadoras exigem que se faça uma descrição detalhada de todos os custos, que é chamada memória de cálculo. </a:t>
            </a:r>
          </a:p>
        </p:txBody>
      </p:sp>
    </p:spTree>
    <p:extLst>
      <p:ext uri="{BB962C8B-B14F-4D97-AF65-F5344CB8AC3E}">
        <p14:creationId xmlns:p14="http://schemas.microsoft.com/office/powerpoint/2010/main" val="24406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9687" y="764704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h</a:t>
            </a:r>
            <a:r>
              <a:rPr lang="pt-BR" sz="2400" dirty="0" smtClean="0"/>
              <a:t>)</a:t>
            </a:r>
            <a:r>
              <a:rPr lang="pt-BR" sz="2400" b="1" dirty="0" smtClean="0"/>
              <a:t> Revisão Bibliográfica</a:t>
            </a:r>
          </a:p>
          <a:p>
            <a:r>
              <a:rPr lang="pt-BR" sz="2400" dirty="0" smtClean="0"/>
              <a:t> </a:t>
            </a:r>
          </a:p>
          <a:p>
            <a:r>
              <a:rPr lang="pt-BR" sz="2400" dirty="0" smtClean="0"/>
              <a:t>      Referências bibliográficas que possam conceituar o problema, ou servir de base para a ação, podem e devem ser apresentadas. Certamente darão ao financiador uma noção de quanto o autor está inteirado ao assunto, pelo menos ao nível conceitual/teórico. </a:t>
            </a:r>
          </a:p>
        </p:txBody>
      </p:sp>
    </p:spTree>
    <p:extLst>
      <p:ext uri="{BB962C8B-B14F-4D97-AF65-F5344CB8AC3E}">
        <p14:creationId xmlns:p14="http://schemas.microsoft.com/office/powerpoint/2010/main" val="5089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400" b="1" dirty="0" smtClean="0"/>
              <a:t>Referências</a:t>
            </a:r>
            <a:endParaRPr lang="pt-BR" sz="2400" b="1" dirty="0"/>
          </a:p>
          <a:p>
            <a:r>
              <a:rPr lang="pt-BR" sz="2400" dirty="0"/>
              <a:t>IACZINSKI SOBRINHO, Antônio. </a:t>
            </a:r>
            <a:r>
              <a:rPr lang="pt-BR" sz="2400" i="1" dirty="0"/>
              <a:t>Elaboração e execução de </a:t>
            </a:r>
            <a:r>
              <a:rPr lang="pt-BR" sz="2400" i="1" dirty="0" err="1"/>
              <a:t>projetos.</a:t>
            </a:r>
            <a:r>
              <a:rPr lang="pt-BR" sz="2400" dirty="0" err="1"/>
              <a:t>Florianópolis:UFSC</a:t>
            </a:r>
            <a:r>
              <a:rPr lang="pt-BR" sz="2400" dirty="0"/>
              <a:t>/ </a:t>
            </a:r>
          </a:p>
          <a:p>
            <a:r>
              <a:rPr lang="pt-BR" sz="2400" dirty="0"/>
              <a:t>SEPLAN/COPROJ,[199]. (Apostila de curso) </a:t>
            </a:r>
          </a:p>
          <a:p>
            <a:r>
              <a:rPr lang="pt-BR" sz="2400" dirty="0"/>
              <a:t>LAKATOS, Eva M ; MARCONI, Marina de </a:t>
            </a:r>
            <a:r>
              <a:rPr lang="pt-BR" sz="2400" dirty="0" err="1"/>
              <a:t>Andrade.</a:t>
            </a:r>
            <a:r>
              <a:rPr lang="pt-BR" sz="2400" i="1" dirty="0" err="1"/>
              <a:t>Fundamentos</a:t>
            </a:r>
            <a:r>
              <a:rPr lang="pt-BR" sz="2400" i="1" dirty="0"/>
              <a:t> de Metodologia Científica. </a:t>
            </a:r>
            <a:r>
              <a:rPr lang="pt-BR" sz="2400" dirty="0"/>
              <a:t>São Paulo: Atlas, 1991.270p</a:t>
            </a:r>
            <a:r>
              <a:rPr lang="pt-BR" sz="2400" i="1" dirty="0"/>
              <a:t>. </a:t>
            </a:r>
            <a:endParaRPr lang="pt-BR" sz="2400" dirty="0"/>
          </a:p>
          <a:p>
            <a:r>
              <a:rPr lang="pt-BR" sz="2400" dirty="0"/>
              <a:t>PROCHNOW</a:t>
            </a:r>
            <a:r>
              <a:rPr lang="pt-BR" sz="2400" i="1" dirty="0"/>
              <a:t>, </a:t>
            </a:r>
            <a:r>
              <a:rPr lang="pt-BR" sz="2400" dirty="0"/>
              <a:t>Miriam</a:t>
            </a:r>
            <a:r>
              <a:rPr lang="pt-BR" sz="2400" i="1" dirty="0"/>
              <a:t>; </a:t>
            </a:r>
            <a:r>
              <a:rPr lang="pt-BR" sz="2400" dirty="0"/>
              <a:t>SCHAFFER, </a:t>
            </a:r>
            <a:r>
              <a:rPr lang="pt-BR" sz="2400" dirty="0" err="1"/>
              <a:t>W.</a:t>
            </a:r>
            <a:r>
              <a:rPr lang="pt-BR" sz="2400" i="1" dirty="0" err="1"/>
              <a:t>B.Pequeno</a:t>
            </a:r>
            <a:r>
              <a:rPr lang="pt-BR" sz="2400" i="1" dirty="0"/>
              <a:t> manual para elaboração de projetos.</a:t>
            </a:r>
            <a:r>
              <a:rPr lang="pt-BR" sz="2400" dirty="0"/>
              <a:t> Rio do Sul: APREMAVI7AMAVI7FEEC, 1999,( Apostila de curso).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88610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 </a:t>
            </a:r>
          </a:p>
          <a:p>
            <a:r>
              <a:rPr lang="pt-BR" sz="2400" b="1" dirty="0"/>
              <a:t>2 Formulação de projetos</a:t>
            </a:r>
          </a:p>
          <a:p>
            <a:r>
              <a:rPr lang="pt-BR" sz="2400" dirty="0"/>
              <a:t>      Um projeto surge em resposta a um problema concreto. Elaborar um projeto é, antes de mais nada, contribuir para a  solução de problemas, transformando IDÉIAS em AÇÕES</a:t>
            </a:r>
            <a:r>
              <a:rPr lang="pt-BR" sz="2400" dirty="0" smtClean="0"/>
              <a:t>.</a:t>
            </a:r>
          </a:p>
          <a:p>
            <a:endParaRPr lang="pt-BR" sz="2400" dirty="0"/>
          </a:p>
          <a:p>
            <a:r>
              <a:rPr lang="pt-BR" sz="2400" dirty="0"/>
              <a:t>      O documento chamado projeto é o resultado obtido ao se “projetar” no papel tudo o que é necessário para o desenvolvimento de um conjunto de atividades a serem executadas: quais são os objetivos, que meios serão utilizados para atingi-los, quais recursos serão necessários, onde serão obtidos e como serão avaliados os resultados. </a:t>
            </a:r>
          </a:p>
        </p:txBody>
      </p:sp>
    </p:spTree>
    <p:extLst>
      <p:ext uri="{BB962C8B-B14F-4D97-AF65-F5344CB8AC3E}">
        <p14:creationId xmlns:p14="http://schemas.microsoft.com/office/powerpoint/2010/main" val="161591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1700808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 </a:t>
            </a:r>
            <a:r>
              <a:rPr lang="pt-BR" sz="2400" dirty="0"/>
              <a:t>organização do projeto em um documento nos auxilia sistematizar o trabalho em etapas a serem cumpridas, compartilhar a imagem do que se quer alcançar, identificar as principais deficiências, a superar e apontar possíveis falhas durante a execução das atividades previstas. </a:t>
            </a:r>
          </a:p>
        </p:txBody>
      </p:sp>
    </p:spTree>
    <p:extLst>
      <p:ext uri="{BB962C8B-B14F-4D97-AF65-F5344CB8AC3E}">
        <p14:creationId xmlns:p14="http://schemas.microsoft.com/office/powerpoint/2010/main" val="355256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Alguns </a:t>
            </a:r>
            <a:r>
              <a:rPr lang="pt-BR" sz="2400" dirty="0"/>
              <a:t>itens devem ser observados na formulação de projetos: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-         Estabelecimento correto do problema - deve ser significante em relação aos fatores de sucesso no negócio; deve ter dimensão administrável; deve ser mensurável.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-         Identificação das pessoas e instituições a quem afeta resolver o problema, buscando criar vínculos com os mesmos desde o início do projeto; </a:t>
            </a:r>
          </a:p>
          <a:p>
            <a:r>
              <a:rPr lang="pt-BR" sz="2400" dirty="0"/>
              <a:t>-         Busca adequada de fontes de financiamento.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8582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 </a:t>
            </a:r>
            <a:r>
              <a:rPr lang="pt-BR" sz="2400" b="1" dirty="0" smtClean="0"/>
              <a:t>3 </a:t>
            </a:r>
            <a:r>
              <a:rPr lang="pt-BR" sz="2400" b="1" dirty="0"/>
              <a:t>Roteiro básico para apresentação de projetos </a:t>
            </a:r>
            <a:endParaRPr lang="pt-BR" sz="2400" dirty="0"/>
          </a:p>
          <a:p>
            <a:r>
              <a:rPr lang="pt-BR" sz="2400" dirty="0"/>
              <a:t>  </a:t>
            </a:r>
          </a:p>
          <a:p>
            <a:r>
              <a:rPr lang="pt-BR" sz="2400" dirty="0"/>
              <a:t>      Os principais itens que compõem a apresentação de um projeto relacionam-se de forma bastante orgânica, de modo que o desenvolvimento de uma etapa necessariamente leva à outra</a:t>
            </a:r>
            <a:r>
              <a:rPr lang="pt-BR" sz="2400" dirty="0" smtClean="0"/>
              <a:t>.</a:t>
            </a:r>
            <a:endParaRPr lang="pt-BR" sz="2400" dirty="0"/>
          </a:p>
          <a:p>
            <a:r>
              <a:rPr lang="pt-BR" sz="2400" dirty="0"/>
              <a:t>      Apresentação de um  projeto deve conter os seguintes itens: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b="1" dirty="0"/>
              <a:t> a) Título do projeto </a:t>
            </a:r>
            <a:endParaRPr lang="pt-BR" sz="2400" dirty="0"/>
          </a:p>
          <a:p>
            <a:r>
              <a:rPr lang="pt-BR" sz="2400" dirty="0"/>
              <a:t>      Deve dar uma </a:t>
            </a:r>
            <a:r>
              <a:rPr lang="pt-BR" sz="2400" dirty="0" smtClean="0"/>
              <a:t>ideia </a:t>
            </a:r>
            <a:r>
              <a:rPr lang="pt-BR" sz="2400" dirty="0"/>
              <a:t>clara e concisa do(s) objetivo(s) do projeto.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 </a:t>
            </a:r>
            <a:r>
              <a:rPr lang="pt-BR" sz="2400" b="1" dirty="0"/>
              <a:t>b) Caracterização do problema e justificativa </a:t>
            </a:r>
            <a:endParaRPr lang="pt-BR" sz="2400" dirty="0"/>
          </a:p>
          <a:p>
            <a:r>
              <a:rPr lang="pt-BR" sz="2400" dirty="0"/>
              <a:t>      A  elaboração de um projeto se dá introduzindo o que pretendemos resolver, ou transformar. De suma importância, geralmente é um dos elementos que contribui mais diretamente na aprovação do projeto pela(s) entidade(s) financiadora(s). </a:t>
            </a:r>
          </a:p>
        </p:txBody>
      </p:sp>
    </p:spTree>
    <p:extLst>
      <p:ext uri="{BB962C8B-B14F-4D97-AF65-F5344CB8AC3E}">
        <p14:creationId xmlns:p14="http://schemas.microsoft.com/office/powerpoint/2010/main" val="405908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8301" y="272837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Deve ficar </a:t>
            </a:r>
            <a:r>
              <a:rPr lang="pt-BR" sz="2400" dirty="0"/>
              <a:t>claro que o projeto é uma resposta a um determinado problema percebido e identificado pela comunidade ou pela entidade proponente.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Deve  descrever com detalhes a região onde vai ser implantado o projeto, o diagnóstico do problema que o projeto se propõe a solucionar, a descrição dos antecedentes do problema, relatando os esforços já realizados ou em curso para resolve-lo.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      A justificativa deve apresentar respostas a questão POR QUE? </a:t>
            </a:r>
            <a:endParaRPr lang="pt-BR" sz="2400" dirty="0" smtClean="0"/>
          </a:p>
          <a:p>
            <a:r>
              <a:rPr lang="pt-BR" sz="2400" dirty="0" smtClean="0"/>
              <a:t>Por </a:t>
            </a:r>
            <a:r>
              <a:rPr lang="pt-BR" sz="2400" dirty="0"/>
              <a:t>que executar o projeto? </a:t>
            </a:r>
            <a:endParaRPr lang="pt-BR" sz="2400" dirty="0" smtClean="0"/>
          </a:p>
          <a:p>
            <a:r>
              <a:rPr lang="pt-BR" sz="2400" dirty="0" smtClean="0"/>
              <a:t>Por </a:t>
            </a:r>
            <a:r>
              <a:rPr lang="pt-BR" sz="2400" dirty="0"/>
              <a:t>que ele deve ser aprovado e implementado? </a:t>
            </a:r>
          </a:p>
        </p:txBody>
      </p:sp>
    </p:spTree>
    <p:extLst>
      <p:ext uri="{BB962C8B-B14F-4D97-AF65-F5344CB8AC3E}">
        <p14:creationId xmlns:p14="http://schemas.microsoft.com/office/powerpoint/2010/main" val="396530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513098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-</a:t>
            </a:r>
            <a:r>
              <a:rPr lang="pt-BR" sz="2400" dirty="0"/>
              <a:t>         Existem outros projetos semelhantes sendo desenvolvidos nessa região ou nessa temática?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-         Qual a possível relação e atividades semelhantes ou complementares entre eles e o projeto proposto?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/>
              <a:t>-         Quais os benefícios econômicos, sociais e ambientais a serem alcançados pela comunidade e os resultados para a região? </a:t>
            </a:r>
          </a:p>
          <a:p>
            <a:r>
              <a:rPr lang="pt-BR" sz="2400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0353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76672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 </a:t>
            </a:r>
            <a:r>
              <a:rPr lang="pt-BR" sz="2400" b="1" dirty="0" smtClean="0"/>
              <a:t>c</a:t>
            </a:r>
            <a:r>
              <a:rPr lang="pt-BR" sz="2400" b="1" dirty="0"/>
              <a:t>) Objetivos </a:t>
            </a:r>
            <a:endParaRPr lang="pt-BR" sz="2400" dirty="0"/>
          </a:p>
          <a:p>
            <a:r>
              <a:rPr lang="pt-BR" sz="2400" dirty="0"/>
              <a:t>      A especificação do objetivo responde as questões: PARA QUE? e   PARA QUEM? </a:t>
            </a:r>
          </a:p>
          <a:p>
            <a:r>
              <a:rPr lang="pt-BR" sz="2400" dirty="0"/>
              <a:t>      A formulação do objetivo de um projeto pode considerar de alguma maneira a reformulação futura, positiva das atuais condições negativas do problema. </a:t>
            </a:r>
          </a:p>
          <a:p>
            <a:r>
              <a:rPr lang="pt-BR" sz="2400" dirty="0"/>
              <a:t>      Os objetivos devem ser formulados sempre como a solução de um problema e o aproveitamento de uma oportunidade. Estes objetivos são mais genéricos e não podem ser assegurados somente pelo sucesso do projeto, dependem de outras condicionantes. </a:t>
            </a:r>
          </a:p>
        </p:txBody>
      </p:sp>
    </p:spTree>
    <p:extLst>
      <p:ext uri="{BB962C8B-B14F-4D97-AF65-F5344CB8AC3E}">
        <p14:creationId xmlns:p14="http://schemas.microsoft.com/office/powerpoint/2010/main" val="89478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731</Words>
  <Application>Microsoft Office PowerPoint</Application>
  <PresentationFormat>Apresentação na tela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ELABORAÇÃO DE PROJETOS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DE PROJETOS</dc:title>
  <dc:creator>Dorival</dc:creator>
  <cp:lastModifiedBy>Dorival</cp:lastModifiedBy>
  <cp:revision>12</cp:revision>
  <dcterms:created xsi:type="dcterms:W3CDTF">2012-08-18T10:58:21Z</dcterms:created>
  <dcterms:modified xsi:type="dcterms:W3CDTF">2012-08-18T16:02:03Z</dcterms:modified>
</cp:coreProperties>
</file>